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257" r:id="rId2"/>
    <p:sldId id="302" r:id="rId3"/>
    <p:sldId id="288" r:id="rId4"/>
    <p:sldId id="290" r:id="rId5"/>
    <p:sldId id="303" r:id="rId6"/>
    <p:sldId id="324" r:id="rId7"/>
    <p:sldId id="310" r:id="rId8"/>
    <p:sldId id="311" r:id="rId9"/>
    <p:sldId id="312" r:id="rId10"/>
    <p:sldId id="291" r:id="rId11"/>
    <p:sldId id="292" r:id="rId12"/>
    <p:sldId id="306" r:id="rId13"/>
    <p:sldId id="307" r:id="rId14"/>
    <p:sldId id="304" r:id="rId15"/>
    <p:sldId id="308" r:id="rId16"/>
    <p:sldId id="305" r:id="rId17"/>
    <p:sldId id="293" r:id="rId18"/>
    <p:sldId id="309" r:id="rId19"/>
    <p:sldId id="294" r:id="rId20"/>
    <p:sldId id="313" r:id="rId21"/>
    <p:sldId id="314" r:id="rId22"/>
    <p:sldId id="295" r:id="rId23"/>
    <p:sldId id="296" r:id="rId24"/>
    <p:sldId id="315" r:id="rId25"/>
    <p:sldId id="316" r:id="rId26"/>
    <p:sldId id="321" r:id="rId27"/>
    <p:sldId id="322" r:id="rId28"/>
    <p:sldId id="297" r:id="rId29"/>
    <p:sldId id="298" r:id="rId30"/>
    <p:sldId id="325" r:id="rId31"/>
    <p:sldId id="323" r:id="rId32"/>
    <p:sldId id="326" r:id="rId33"/>
    <p:sldId id="286" r:id="rId34"/>
  </p:sldIdLst>
  <p:sldSz cx="9906000" cy="6858000" type="A4"/>
  <p:notesSz cx="6794500" cy="99314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157"/>
    <a:srgbClr val="8FCE4A"/>
    <a:srgbClr val="CCE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6270" autoAdjust="0"/>
  </p:normalViewPr>
  <p:slideViewPr>
    <p:cSldViewPr>
      <p:cViewPr>
        <p:scale>
          <a:sx n="74" d="100"/>
          <a:sy n="74" d="100"/>
        </p:scale>
        <p:origin x="-98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notesViewPr>
    <p:cSldViewPr>
      <p:cViewPr varScale="1">
        <p:scale>
          <a:sx n="51" d="100"/>
          <a:sy n="51" d="100"/>
        </p:scale>
        <p:origin x="-2994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1"/>
            <c:bubble3D val="0"/>
            <c:spPr>
              <a:solidFill>
                <a:srgbClr val="0070C0"/>
              </a:solidFill>
            </c:spPr>
          </c:dPt>
          <c:cat>
            <c:strRef>
              <c:f>Sheet1!$C$5:$C$6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Sheet1!$D$5:$D$6</c:f>
              <c:numCache>
                <c:formatCode>General</c:formatCode>
                <c:ptCount val="2"/>
                <c:pt idx="0">
                  <c:v>65.8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cat>
            <c:strRef>
              <c:f>Sheet1!$K$16:$K$18</c:f>
              <c:strCache>
                <c:ptCount val="3"/>
                <c:pt idx="0">
                  <c:v>Under 16</c:v>
                </c:pt>
                <c:pt idx="1">
                  <c:v>16-65</c:v>
                </c:pt>
                <c:pt idx="2">
                  <c:v>Over 65</c:v>
                </c:pt>
              </c:strCache>
            </c:strRef>
          </c:cat>
          <c:val>
            <c:numRef>
              <c:f>Sheet1!$L$16:$L$18</c:f>
              <c:numCache>
                <c:formatCode>General</c:formatCode>
                <c:ptCount val="3"/>
                <c:pt idx="0">
                  <c:v>8.6</c:v>
                </c:pt>
                <c:pt idx="1">
                  <c:v>73.099999999999994</c:v>
                </c:pt>
                <c:pt idx="2">
                  <c:v>18.3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Sheet1!$B$17:$B$20</c:f>
              <c:strCache>
                <c:ptCount val="4"/>
                <c:pt idx="0">
                  <c:v>Shops</c:v>
                </c:pt>
                <c:pt idx="1">
                  <c:v>Parks, environment</c:v>
                </c:pt>
                <c:pt idx="2">
                  <c:v>Transport facilities/links</c:v>
                </c:pt>
                <c:pt idx="3">
                  <c:v>Friendly neighbourhood / community</c:v>
                </c:pt>
              </c:strCache>
            </c:strRef>
          </c:cat>
          <c:val>
            <c:numRef>
              <c:f>Sheet1!$C$17:$C$20</c:f>
              <c:numCache>
                <c:formatCode>General</c:formatCode>
                <c:ptCount val="4"/>
                <c:pt idx="0">
                  <c:v>20.47</c:v>
                </c:pt>
                <c:pt idx="1">
                  <c:v>25.79</c:v>
                </c:pt>
                <c:pt idx="2">
                  <c:v>65.23</c:v>
                </c:pt>
                <c:pt idx="3">
                  <c:v>49.64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32800"/>
        <c:axId val="82180864"/>
      </c:barChart>
      <c:catAx>
        <c:axId val="323328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82180864"/>
        <c:crosses val="autoZero"/>
        <c:auto val="1"/>
        <c:lblAlgn val="ctr"/>
        <c:lblOffset val="100"/>
        <c:noMultiLvlLbl val="0"/>
      </c:catAx>
      <c:valAx>
        <c:axId val="8218086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2332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Sheet1!$B$32:$B$36</c:f>
              <c:strCache>
                <c:ptCount val="5"/>
                <c:pt idx="0">
                  <c:v>More than 20 years</c:v>
                </c:pt>
                <c:pt idx="1">
                  <c:v>11-20 years</c:v>
                </c:pt>
                <c:pt idx="2">
                  <c:v>6-10 years</c:v>
                </c:pt>
                <c:pt idx="3">
                  <c:v>1-5 years</c:v>
                </c:pt>
                <c:pt idx="4">
                  <c:v>Less than 1 year</c:v>
                </c:pt>
              </c:strCache>
            </c:strRef>
          </c:cat>
          <c:val>
            <c:numRef>
              <c:f>Sheet1!$C$32:$C$36</c:f>
              <c:numCache>
                <c:formatCode>0</c:formatCode>
                <c:ptCount val="5"/>
                <c:pt idx="0">
                  <c:v>54.162585700293832</c:v>
                </c:pt>
                <c:pt idx="1">
                  <c:v>22.135161606268365</c:v>
                </c:pt>
                <c:pt idx="2">
                  <c:v>10.773751224289912</c:v>
                </c:pt>
                <c:pt idx="3">
                  <c:v>9.1087169441723805</c:v>
                </c:pt>
                <c:pt idx="4">
                  <c:v>3.819784524975514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059328"/>
        <c:axId val="89107264"/>
      </c:barChart>
      <c:catAx>
        <c:axId val="890593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89107264"/>
        <c:crosses val="autoZero"/>
        <c:auto val="1"/>
        <c:lblAlgn val="ctr"/>
        <c:lblOffset val="100"/>
        <c:noMultiLvlLbl val="0"/>
      </c:catAx>
      <c:valAx>
        <c:axId val="8910726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GB" sz="1800" b="1"/>
                  <a:t>%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90593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Sheet1!$B$18:$B$22</c:f>
              <c:strCache>
                <c:ptCount val="5"/>
                <c:pt idx="0">
                  <c:v>Traffic / congestion</c:v>
                </c:pt>
                <c:pt idx="1">
                  <c:v>Lack of leisure / sports facilities &amp; clubs</c:v>
                </c:pt>
                <c:pt idx="2">
                  <c:v>Crime, anti-social behaviour</c:v>
                </c:pt>
                <c:pt idx="3">
                  <c:v>Limited range of shops / services</c:v>
                </c:pt>
                <c:pt idx="4">
                  <c:v>Appearance / layout of the Main Street</c:v>
                </c:pt>
              </c:strCache>
            </c:strRef>
          </c:cat>
          <c:val>
            <c:numRef>
              <c:f>Sheet1!$C$18:$C$22</c:f>
              <c:numCache>
                <c:formatCode>General</c:formatCode>
                <c:ptCount val="5"/>
                <c:pt idx="0">
                  <c:v>29.52</c:v>
                </c:pt>
                <c:pt idx="1">
                  <c:v>34.950000000000003</c:v>
                </c:pt>
                <c:pt idx="2">
                  <c:v>49.33</c:v>
                </c:pt>
                <c:pt idx="3">
                  <c:v>69.709999999999994</c:v>
                </c:pt>
                <c:pt idx="4">
                  <c:v>66.099999999999994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18976"/>
        <c:axId val="32903680"/>
      </c:barChart>
      <c:catAx>
        <c:axId val="339189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32903680"/>
        <c:crosses val="autoZero"/>
        <c:auto val="1"/>
        <c:lblAlgn val="ctr"/>
        <c:lblOffset val="100"/>
        <c:noMultiLvlLbl val="0"/>
      </c:catAx>
      <c:valAx>
        <c:axId val="3290368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/>
                  <a:t>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39189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cat>
            <c:strRef>
              <c:f>Sheet1!$B$52:$B$56</c:f>
              <c:strCache>
                <c:ptCount val="5"/>
                <c:pt idx="0">
                  <c:v>Other (Library, adverts, flyers, etc)</c:v>
                </c:pt>
                <c:pt idx="1">
                  <c:v>Work colleagues</c:v>
                </c:pt>
                <c:pt idx="2">
                  <c:v>Rutherglen Reformer</c:v>
                </c:pt>
                <c:pt idx="3">
                  <c:v>Social media (e.g. Facebook)</c:v>
                </c:pt>
                <c:pt idx="4">
                  <c:v>Family  / friends</c:v>
                </c:pt>
              </c:strCache>
            </c:strRef>
          </c:cat>
          <c:val>
            <c:numRef>
              <c:f>Sheet1!$C$52:$C$56</c:f>
              <c:numCache>
                <c:formatCode>0</c:formatCode>
                <c:ptCount val="5"/>
                <c:pt idx="0">
                  <c:v>15.14</c:v>
                </c:pt>
                <c:pt idx="1">
                  <c:v>8.33</c:v>
                </c:pt>
                <c:pt idx="2">
                  <c:v>35.86</c:v>
                </c:pt>
                <c:pt idx="3">
                  <c:v>37.86</c:v>
                </c:pt>
                <c:pt idx="4" formatCode="General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134592"/>
        <c:axId val="84987264"/>
      </c:barChart>
      <c:catAx>
        <c:axId val="891345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84987264"/>
        <c:crosses val="autoZero"/>
        <c:auto val="1"/>
        <c:lblAlgn val="ctr"/>
        <c:lblOffset val="100"/>
        <c:noMultiLvlLbl val="0"/>
      </c:catAx>
      <c:valAx>
        <c:axId val="8498726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GB" sz="1800"/>
                  <a:t>%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91345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Sheet1!$B$66:$B$68</c:f>
              <c:strCache>
                <c:ptCount val="3"/>
                <c:pt idx="0">
                  <c:v>No - lack of time /interest</c:v>
                </c:pt>
                <c:pt idx="1">
                  <c:v>Maybe - if it suited  interests &amp; availability</c:v>
                </c:pt>
                <c:pt idx="2">
                  <c:v>Yes</c:v>
                </c:pt>
              </c:strCache>
            </c:strRef>
          </c:cat>
          <c:val>
            <c:numRef>
              <c:f>Sheet1!$C$66:$C$68</c:f>
              <c:numCache>
                <c:formatCode>0</c:formatCode>
                <c:ptCount val="3"/>
                <c:pt idx="0">
                  <c:v>50</c:v>
                </c:pt>
                <c:pt idx="1">
                  <c:v>38.18</c:v>
                </c:pt>
                <c:pt idx="2">
                  <c:v>11.82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802112"/>
        <c:axId val="107881600"/>
      </c:barChart>
      <c:catAx>
        <c:axId val="1078021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07881600"/>
        <c:crosses val="autoZero"/>
        <c:auto val="1"/>
        <c:lblAlgn val="ctr"/>
        <c:lblOffset val="100"/>
        <c:noMultiLvlLbl val="0"/>
      </c:catAx>
      <c:valAx>
        <c:axId val="10788160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GB" sz="1800" b="1"/>
                  <a:t>%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78021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0.48148</cdr:x>
      <cdr:y>0.58</cdr:y>
    </cdr:from>
    <cdr:to>
      <cdr:x>0.83333</cdr:x>
      <cdr:y>0.72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2088232"/>
          <a:ext cx="136815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dirty="0" smtClean="0">
              <a:solidFill>
                <a:schemeClr val="bg1"/>
              </a:solidFill>
            </a:rPr>
            <a:t>Female</a:t>
          </a:r>
          <a:endParaRPr lang="en-GB" sz="24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0.22587</cdr:x>
      <cdr:y>0.10798</cdr:y>
    </cdr:from>
    <cdr:to>
      <cdr:x>0.5092</cdr:x>
      <cdr:y>0.37067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5851" y="396552"/>
          <a:ext cx="1224136" cy="964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2400" b="1" dirty="0" smtClean="0">
              <a:solidFill>
                <a:schemeClr val="bg1"/>
              </a:solidFill>
            </a:rPr>
            <a:t>Over 65</a:t>
          </a:r>
          <a:endParaRPr lang="en-GB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0.48333</cdr:x>
      <cdr:y>0.06544</cdr:y>
    </cdr:from>
    <cdr:to>
      <cdr:x>0.75</cdr:x>
      <cdr:y>0.30218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88232" y="240305"/>
          <a:ext cx="1152128" cy="869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 dirty="0" smtClean="0">
              <a:solidFill>
                <a:schemeClr val="bg1"/>
              </a:solidFill>
            </a:rPr>
            <a:t>Under 16</a:t>
          </a:r>
          <a:endParaRPr lang="en-GB" sz="24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063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063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1DCF0EA-C055-49E7-B738-A378FA419B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108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063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6" y="4718094"/>
            <a:ext cx="5434369" cy="446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063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1ECD52D-3D71-45EB-A8DF-967CCA4FF9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262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37D935F-49AA-4CD9-8447-AC2BD99ED757}" type="slidenum">
              <a:rPr lang="en-GB" sz="1200" smtClean="0">
                <a:latin typeface="Arial" pitchFamily="34" charset="0"/>
              </a:rPr>
              <a:pPr/>
              <a:t>1</a:t>
            </a:fld>
            <a:endParaRPr lang="en-GB" sz="1200" dirty="0" smtClean="0"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744538"/>
            <a:ext cx="5380038" cy="3725862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242" y="4716398"/>
            <a:ext cx="4982018" cy="4470487"/>
          </a:xfrm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ECD52D-3D71-45EB-A8DF-967CCA4FF92A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068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ECD52D-3D71-45EB-A8DF-967CCA4FF92A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20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9054" y="2132855"/>
            <a:ext cx="8420100" cy="45138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 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99542" y="692696"/>
            <a:ext cx="8290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+mn-lt"/>
              </a:rPr>
              <a:t>Cambuslang</a:t>
            </a:r>
            <a:r>
              <a:rPr lang="en-GB" sz="3200" b="1" baseline="0" dirty="0" smtClean="0">
                <a:latin typeface="+mn-lt"/>
              </a:rPr>
              <a:t> Community Survey 2015</a:t>
            </a:r>
            <a:endParaRPr lang="en-GB" sz="3200" b="1" dirty="0">
              <a:latin typeface="+mn-lt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30027" y="2132856"/>
            <a:ext cx="84299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baseline="0" dirty="0" smtClean="0">
                <a:latin typeface="+mn-lt"/>
              </a:rPr>
              <a:t>What do people think of Cambuslang?</a:t>
            </a:r>
          </a:p>
          <a:p>
            <a:endParaRPr lang="en-GB" sz="4400" b="1" baseline="0" dirty="0" smtClean="0">
              <a:latin typeface="+mn-lt"/>
            </a:endParaRPr>
          </a:p>
          <a:p>
            <a:endParaRPr lang="en-GB" sz="4400" b="1" baseline="0" dirty="0" smtClean="0">
              <a:latin typeface="+mn-lt"/>
            </a:endParaRPr>
          </a:p>
          <a:p>
            <a:endParaRPr lang="en-GB" sz="4400" b="1" baseline="0" dirty="0" smtClean="0">
              <a:latin typeface="+mn-lt"/>
            </a:endParaRPr>
          </a:p>
          <a:p>
            <a:endParaRPr lang="en-GB" sz="4400" b="1" baseline="0" dirty="0" smtClean="0">
              <a:latin typeface="+mn-lt"/>
            </a:endParaRPr>
          </a:p>
        </p:txBody>
      </p:sp>
      <p:pic>
        <p:nvPicPr>
          <p:cNvPr id="9" name="Picture 8" descr="C:\Users\chls09\Desktop\CCC\General CCC\Photo Cambuslang Main St 3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7" y="3949362"/>
            <a:ext cx="2088232" cy="1423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chls09\Desktop\Personal files\CCC\CCC website\Cambuslang photos GLawson\16.Cambuslang_Institute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50" y="3928576"/>
            <a:ext cx="1872208" cy="143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chls09\Desktop\CCC\General CCC\Clyde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3928576"/>
            <a:ext cx="2016224" cy="146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chls09\Desktop\Personal files\CCC\CCC website\Cambuslang photos GLawson\DSC_0063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10" y="3959976"/>
            <a:ext cx="2093218" cy="1465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 userDrawn="1"/>
        </p:nvSpPr>
        <p:spPr>
          <a:xfrm>
            <a:off x="2000672" y="5877272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Cambuslang Community</a:t>
            </a:r>
            <a:r>
              <a:rPr lang="en-GB" baseline="0" dirty="0" smtClean="0">
                <a:latin typeface="Trebuchet MS" panose="020B0603020202020204" pitchFamily="34" charset="0"/>
              </a:rPr>
              <a:t> Council</a:t>
            </a:r>
          </a:p>
          <a:p>
            <a:r>
              <a:rPr lang="en-GB" sz="2000" baseline="0" dirty="0" smtClean="0">
                <a:latin typeface="Trebuchet MS" panose="020B0603020202020204" pitchFamily="34" charset="0"/>
              </a:rPr>
              <a:t>Cambuslang Institute, 7 October 2015</a:t>
            </a:r>
            <a:endParaRPr lang="en-GB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13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6" name="Picture 5" descr="C:\Users\chls09\Desktop\Personal files\CCC\CCC website\Cambuslang photos GLawson\DSC_0063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692696"/>
            <a:ext cx="1296144" cy="96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526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533400"/>
            <a:ext cx="84201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538" y="198884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950" y="6324600"/>
            <a:ext cx="825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fld id="{F1EA13BE-42C2-40B6-95C5-B50C6279FC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742950" y="609600"/>
            <a:ext cx="11699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741363" y="1773238"/>
            <a:ext cx="8423275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4188" y="6308725"/>
            <a:ext cx="7800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r>
              <a:rPr lang="en-GB" dirty="0"/>
              <a:t>Fiona Wishlade, European Policies Research Centre, University of Strathclyde</a:t>
            </a:r>
          </a:p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4" r:id="rId3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rebuchet MS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rebuchet MS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rebuchet MS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rebuchet MS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rebuchet MS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rebuchet MS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rebuchet MS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100000"/>
              </a:spcBef>
            </a:pP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What do people </a:t>
            </a:r>
            <a:r>
              <a:rPr lang="en-GB" u="sng" dirty="0" smtClean="0">
                <a:latin typeface="+mj-lt"/>
              </a:rPr>
              <a:t>not</a:t>
            </a:r>
            <a:r>
              <a:rPr lang="en-GB" dirty="0" smtClean="0">
                <a:latin typeface="+mj-lt"/>
              </a:rPr>
              <a:t> like about Cambuslang?</a:t>
            </a:r>
            <a:endParaRPr lang="en-GB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881301"/>
              </p:ext>
            </p:extLst>
          </p:nvPr>
        </p:nvGraphicFramePr>
        <p:xfrm>
          <a:off x="272480" y="2276872"/>
          <a:ext cx="936104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Main Street layout is ‘a mistake’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984" y="2011909"/>
            <a:ext cx="4752528" cy="792088"/>
          </a:xfrm>
        </p:spPr>
        <p:txBody>
          <a:bodyPr anchor="ctr"/>
          <a:lstStyle/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Crossings are confusing or dangerous</a:t>
            </a:r>
          </a:p>
          <a:p>
            <a:pPr marL="0" indent="0" algn="ctr">
              <a:buNone/>
            </a:pPr>
            <a:endParaRPr lang="en-GB" sz="10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Service road is easily blocked</a:t>
            </a:r>
          </a:p>
          <a:p>
            <a:pPr marL="0" indent="0" algn="ctr">
              <a:buNone/>
            </a:pPr>
            <a:endParaRPr lang="en-GB" sz="10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Lack of passing trade – no impulse purchases</a:t>
            </a:r>
          </a:p>
          <a:p>
            <a:pPr marL="0" indent="0" algn="ctr">
              <a:buNone/>
            </a:pPr>
            <a:endParaRPr lang="en-GB" sz="10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Quality of pavement is poor</a:t>
            </a: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6146" name="Picture 2" descr="Image result for cambuslang main str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3" y="1988840"/>
            <a:ext cx="410445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5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Main Street layout is ‘a mistake’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984" y="2011909"/>
            <a:ext cx="4752528" cy="792088"/>
          </a:xfrm>
        </p:spPr>
        <p:txBody>
          <a:bodyPr anchor="ctr"/>
          <a:lstStyle/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2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Crossings are confusing or dangerous</a:t>
            </a:r>
          </a:p>
          <a:p>
            <a:pPr marL="0" indent="0" algn="ctr">
              <a:buNone/>
            </a:pPr>
            <a:endParaRPr lang="en-GB" sz="1000" dirty="0">
              <a:solidFill>
                <a:schemeClr val="bg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2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Service road is easily blocked</a:t>
            </a:r>
          </a:p>
          <a:p>
            <a:pPr marL="0" indent="0" algn="ctr">
              <a:buNone/>
            </a:pPr>
            <a:endParaRPr lang="en-GB" sz="1000" dirty="0">
              <a:solidFill>
                <a:schemeClr val="bg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2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Lack of passing trade – no impulse purchases </a:t>
            </a:r>
          </a:p>
          <a:p>
            <a:pPr marL="0" indent="0" algn="ctr">
              <a:buNone/>
            </a:pPr>
            <a:endParaRPr lang="en-GB" sz="1000" dirty="0">
              <a:solidFill>
                <a:schemeClr val="bg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2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Quality of pavement is poor</a:t>
            </a: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cambuslang main str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3" y="1988840"/>
            <a:ext cx="410445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3753" y="5013176"/>
            <a:ext cx="9001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>
                <a:latin typeface="Trebuchet MS" panose="020B0603020202020204" pitchFamily="34" charset="0"/>
              </a:rPr>
              <a:t>“I think that for both people driving and walking the roads are not very cleverly thought out. There is a lack of places to cross the street, and too few parking and drop-off points on the Main Street for the size of community and its facilities.”</a:t>
            </a:r>
            <a:endParaRPr lang="en-GB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Parking – a ‘huge problem’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8" descr="http://statics.192.com/estreet/original/large/2130/2130042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182" b="38564"/>
          <a:stretch/>
        </p:blipFill>
        <p:spPr bwMode="auto">
          <a:xfrm>
            <a:off x="776536" y="1997900"/>
            <a:ext cx="3816424" cy="3087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8984" y="1984007"/>
            <a:ext cx="46085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Parking time of 30min is too short – shops are losing custom</a:t>
            </a:r>
          </a:p>
          <a:p>
            <a:endParaRPr lang="en-GB" sz="2000" dirty="0">
              <a:latin typeface="+mn-lt"/>
            </a:endParaRPr>
          </a:p>
          <a:p>
            <a:r>
              <a:rPr lang="en-GB" dirty="0" smtClean="0">
                <a:latin typeface="+mn-lt"/>
              </a:rPr>
              <a:t>Traffic wardens ‘over-zealous’</a:t>
            </a:r>
          </a:p>
          <a:p>
            <a:endParaRPr lang="en-GB" dirty="0">
              <a:latin typeface="+mn-lt"/>
            </a:endParaRPr>
          </a:p>
          <a:p>
            <a:r>
              <a:rPr lang="en-GB" dirty="0" smtClean="0">
                <a:latin typeface="+mn-lt"/>
              </a:rPr>
              <a:t>Bigger problem: Cambuslang has become a park-and-ride town for commuters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024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Parking – a ‘huge problem’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8" descr="http://statics.192.com/estreet/original/large/2130/2130042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182" b="38564"/>
          <a:stretch/>
        </p:blipFill>
        <p:spPr bwMode="auto">
          <a:xfrm>
            <a:off x="776536" y="1997900"/>
            <a:ext cx="3816424" cy="3087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8984" y="1984007"/>
            <a:ext cx="439248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Parking time of 30min too short – shops losing custom</a:t>
            </a:r>
          </a:p>
          <a:p>
            <a:endParaRPr lang="en-GB" sz="2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Traffic wardens ‘over-zealous’</a:t>
            </a:r>
          </a:p>
          <a:p>
            <a:endParaRPr lang="en-GB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Bigger problem: Cambuslang has become a park-and-ride town for commuters</a:t>
            </a:r>
            <a:endParaRPr lang="en-GB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487" y="5229200"/>
            <a:ext cx="9120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Trebuchet MS" panose="020B0603020202020204" pitchFamily="34" charset="0"/>
              </a:rPr>
              <a:t>“It's hard to use local shops because on-street parking is limited and there is no scope to wait for a space, so you have to drive the long way round again.  The temptation is to give up and go to the supermarket instead.”  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  <a:cs typeface="Arial" panose="020B0604020202020204" pitchFamily="34" charset="0"/>
              </a:rPr>
              <a:t>Shopping environment is ‘poor’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150" name="Picture 6" descr="Image result for shops cambus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2045849"/>
            <a:ext cx="2880320" cy="209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24616" y="1916832"/>
            <a:ext cx="5809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Range of shops is too limited</a:t>
            </a:r>
          </a:p>
          <a:p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 smtClean="0">
                <a:latin typeface="Trebuchet MS" panose="020B0603020202020204" pitchFamily="34" charset="0"/>
              </a:rPr>
              <a:t>We lack a </a:t>
            </a:r>
            <a:r>
              <a:rPr lang="en-GB" dirty="0">
                <a:latin typeface="Trebuchet MS" panose="020B0603020202020204" pitchFamily="34" charset="0"/>
              </a:rPr>
              <a:t>greengrocer, local supermarket </a:t>
            </a:r>
            <a:r>
              <a:rPr lang="en-GB" dirty="0" smtClean="0">
                <a:latin typeface="Trebuchet MS" panose="020B0603020202020204" pitchFamily="34" charset="0"/>
              </a:rPr>
              <a:t>and </a:t>
            </a:r>
            <a:r>
              <a:rPr lang="en-GB" dirty="0">
                <a:latin typeface="Trebuchet MS" panose="020B0603020202020204" pitchFamily="34" charset="0"/>
              </a:rPr>
              <a:t>clothes/shoe </a:t>
            </a:r>
            <a:r>
              <a:rPr lang="en-GB" dirty="0" smtClean="0">
                <a:latin typeface="Trebuchet MS" panose="020B0603020202020204" pitchFamily="34" charset="0"/>
              </a:rPr>
              <a:t>shops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r>
              <a:rPr lang="en-GB" dirty="0" smtClean="0">
                <a:latin typeface="Trebuchet MS" panose="020B0603020202020204" pitchFamily="34" charset="0"/>
              </a:rPr>
              <a:t>Relocation of post office not a good idea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  <a:cs typeface="Arial" panose="020B0604020202020204" pitchFamily="34" charset="0"/>
              </a:rPr>
              <a:t>Retail environment is ‘poor’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150" name="Picture 6" descr="Image result for shops cambus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2045849"/>
            <a:ext cx="2880320" cy="209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24616" y="1916832"/>
            <a:ext cx="5809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rPr>
              <a:t>Range of shops is too limited</a:t>
            </a:r>
          </a:p>
          <a:p>
            <a:endParaRPr lang="en-GB" dirty="0" smtClean="0">
              <a:solidFill>
                <a:schemeClr val="bg1">
                  <a:lumMod val="8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rPr>
              <a:t>We lack a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rPr>
              <a:t>greengrocer, local supermarket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rPr>
              <a:t>or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rPr>
              <a:t>clothes/shoe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rPr>
              <a:t>shops</a:t>
            </a:r>
          </a:p>
          <a:p>
            <a:endParaRPr lang="en-GB" dirty="0">
              <a:solidFill>
                <a:schemeClr val="bg1">
                  <a:lumMod val="8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rPr>
              <a:t>Relocation of post office not a good idea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C:\Users\chls09\Desktop\Personal files\CCC\Town centre renewal\Images\Vacant un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4293096"/>
            <a:ext cx="2952328" cy="212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24616" y="4437112"/>
            <a:ext cx="5809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Number of vacant units creates a bad impression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r>
              <a:rPr lang="en-GB" dirty="0" smtClean="0">
                <a:latin typeface="Trebuchet MS" panose="020B0603020202020204" pitchFamily="34" charset="0"/>
              </a:rPr>
              <a:t>Some units have never been let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Unsightly waste bins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984" y="1988840"/>
            <a:ext cx="4320480" cy="215948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Major concern is bins on the Main Street – 18 trolley waste bins alone</a:t>
            </a:r>
          </a:p>
          <a:p>
            <a:pPr marL="0" indent="0" algn="ctr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Give a poor impression of the town centre</a:t>
            </a:r>
          </a:p>
        </p:txBody>
      </p:sp>
      <p:pic>
        <p:nvPicPr>
          <p:cNvPr id="2050" name="Picture 2" descr="C:\Users\chls09\Desktop\Personal files\CCC\CCC website\Hilda photos of bins\Waste bins - 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916832"/>
            <a:ext cx="3972548" cy="22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ls09\Desktop\Personal files\CCC\CCC website\Hilda photos of bins\Waste bins - 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4284154"/>
            <a:ext cx="3965253" cy="224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Unsightly waste bins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984" y="1988840"/>
            <a:ext cx="4320480" cy="215948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GB" sz="22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Major concern is bins on the Main Street – 18 trolley waste bins alone</a:t>
            </a:r>
          </a:p>
          <a:p>
            <a:pPr marL="0" indent="0" algn="ctr">
              <a:buNone/>
            </a:pPr>
            <a:endParaRPr lang="en-GB" sz="2200" dirty="0">
              <a:solidFill>
                <a:schemeClr val="bg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2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Give a poor impression of the town centre</a:t>
            </a:r>
          </a:p>
        </p:txBody>
      </p:sp>
      <p:pic>
        <p:nvPicPr>
          <p:cNvPr id="2050" name="Picture 2" descr="C:\Users\chls09\Desktop\Personal files\CCC\CCC website\Hilda photos of bins\Waste bins - 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916832"/>
            <a:ext cx="3972548" cy="22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ls09\Desktop\Personal files\CCC\CCC website\Hilda photos of bins\Waste bins - 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4284154"/>
            <a:ext cx="3965253" cy="224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7076" y="4342920"/>
            <a:ext cx="4968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>
                <a:latin typeface="Trebuchet MS" panose="020B0603020202020204" pitchFamily="34" charset="0"/>
              </a:rPr>
              <a:t>“Who would want to shop i</a:t>
            </a:r>
            <a:r>
              <a:rPr lang="en-GB" sz="2200" i="1" dirty="0" smtClean="0">
                <a:latin typeface="Trebuchet MS" panose="020B0603020202020204" pitchFamily="34" charset="0"/>
              </a:rPr>
              <a:t>n </a:t>
            </a:r>
            <a:r>
              <a:rPr lang="en-GB" sz="2200" i="1" dirty="0">
                <a:latin typeface="Trebuchet MS" panose="020B0603020202020204" pitchFamily="34" charset="0"/>
              </a:rPr>
              <a:t>a main street cluttered with smelly industrial size wheelie bins? </a:t>
            </a:r>
            <a:r>
              <a:rPr lang="en-GB" sz="2200" i="1" dirty="0" smtClean="0">
                <a:latin typeface="Trebuchet MS" panose="020B0603020202020204" pitchFamily="34" charset="0"/>
              </a:rPr>
              <a:t>The </a:t>
            </a:r>
            <a:r>
              <a:rPr lang="en-GB" sz="2200" i="1" dirty="0">
                <a:latin typeface="Trebuchet MS" panose="020B0603020202020204" pitchFamily="34" charset="0"/>
              </a:rPr>
              <a:t>people of Cambuslang deserve much better than this, and removing these bins should be a </a:t>
            </a:r>
            <a:r>
              <a:rPr lang="en-GB" sz="2200" i="1" dirty="0" smtClean="0">
                <a:latin typeface="Trebuchet MS" panose="020B0603020202020204" pitchFamily="34" charset="0"/>
              </a:rPr>
              <a:t>priority”</a:t>
            </a:r>
            <a:endParaRPr lang="en-GB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Other issues of concern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872" y="1988840"/>
            <a:ext cx="5328592" cy="4114800"/>
          </a:xfrm>
        </p:spPr>
        <p:txBody>
          <a:bodyPr anchor="ctr"/>
          <a:lstStyle/>
          <a:p>
            <a:pPr marL="0" indent="0">
              <a:buNone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Crime and anti-social behaviour – burglaries, vandalism, graffiti, dog-fouling </a:t>
            </a:r>
            <a:r>
              <a:rPr lang="en-GB" sz="2200" dirty="0" err="1" smtClean="0">
                <a:latin typeface="+mj-lt"/>
                <a:cs typeface="Arial" panose="020B0604020202020204" pitchFamily="34" charset="0"/>
              </a:rPr>
              <a:t>etc</a:t>
            </a: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pic>
        <p:nvPicPr>
          <p:cNvPr id="8194" name="Picture 2" descr="C:\Users\chls09\Pictures\2015-08-22 Temp pics - Aug 2015\Current vertical blinds (3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1" y="1844825"/>
            <a:ext cx="2587581" cy="15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1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Why did we carry out the </a:t>
            </a:r>
            <a:br>
              <a:rPr lang="en-GB" dirty="0" smtClean="0">
                <a:latin typeface="+mj-lt"/>
              </a:rPr>
            </a:br>
            <a:r>
              <a:rPr lang="en-GB" dirty="0" smtClean="0">
                <a:latin typeface="+mj-lt"/>
              </a:rPr>
              <a:t>survey?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988840"/>
            <a:ext cx="9361040" cy="4536504"/>
          </a:xfrm>
        </p:spPr>
        <p:txBody>
          <a:bodyPr anchor="ctr"/>
          <a:lstStyle/>
          <a:p>
            <a:pPr marL="0" indent="0">
              <a:buNone/>
            </a:pPr>
            <a:endParaRPr lang="en-GB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+mj-lt"/>
                <a:cs typeface="Arial" panose="020B0604020202020204" pitchFamily="34" charset="0"/>
              </a:rPr>
              <a:t>To find out what people think of Cambuslang – starting point for developing a new Community Strategy</a:t>
            </a:r>
          </a:p>
          <a:p>
            <a:pPr marL="0" indent="0">
              <a:buNone/>
            </a:pPr>
            <a:endParaRPr lang="en-GB" sz="10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  <a:cs typeface="Arial" panose="020B0604020202020204" pitchFamily="34" charset="0"/>
              </a:rPr>
              <a:t>Survey questions: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200" dirty="0" smtClean="0"/>
              <a:t>What </a:t>
            </a:r>
            <a:r>
              <a:rPr lang="en-GB" sz="2200" dirty="0"/>
              <a:t>do you like about Cambuslang?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200" dirty="0"/>
              <a:t>What do you not like about Cambuslang?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200" dirty="0"/>
              <a:t>What do you think are the most important </a:t>
            </a:r>
            <a:r>
              <a:rPr lang="en-GB" sz="2200" dirty="0" smtClean="0"/>
              <a:t>changes needed?</a:t>
            </a:r>
            <a:endParaRPr lang="en-GB" sz="2200" dirty="0"/>
          </a:p>
          <a:p>
            <a:pPr marL="457200" lvl="0" indent="-457200">
              <a:buFont typeface="+mj-lt"/>
              <a:buAutoNum type="arabicPeriod"/>
            </a:pPr>
            <a:r>
              <a:rPr lang="en-GB" sz="2200" dirty="0"/>
              <a:t>Where do you get most of your information on what’s </a:t>
            </a:r>
            <a:r>
              <a:rPr lang="en-GB" sz="2200" dirty="0" smtClean="0"/>
              <a:t>happening?</a:t>
            </a:r>
            <a:endParaRPr lang="en-GB" sz="2200" dirty="0"/>
          </a:p>
          <a:p>
            <a:pPr marL="457200" lvl="0" indent="-457200">
              <a:buFont typeface="+mj-lt"/>
              <a:buAutoNum type="arabicPeriod"/>
            </a:pPr>
            <a:r>
              <a:rPr lang="en-GB" sz="2200" dirty="0"/>
              <a:t>Are you involved in any clubs, associations, churches or other </a:t>
            </a:r>
            <a:r>
              <a:rPr lang="en-GB" sz="2200" dirty="0" smtClean="0"/>
              <a:t>groups?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200" dirty="0" smtClean="0"/>
              <a:t>Are </a:t>
            </a:r>
            <a:r>
              <a:rPr lang="en-GB" sz="2200" dirty="0"/>
              <a:t>you interested in being involved in any </a:t>
            </a:r>
            <a:r>
              <a:rPr lang="en-GB" sz="2200" dirty="0" smtClean="0"/>
              <a:t>community?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200" dirty="0" smtClean="0"/>
              <a:t>How </a:t>
            </a:r>
            <a:r>
              <a:rPr lang="en-GB" sz="2200" dirty="0"/>
              <a:t>long have you lived in Cambuslang</a:t>
            </a:r>
            <a:r>
              <a:rPr lang="en-GB" sz="2200" dirty="0" smtClean="0"/>
              <a:t>?</a:t>
            </a: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Other issues of concern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872" y="1988840"/>
            <a:ext cx="5328592" cy="4114800"/>
          </a:xfrm>
        </p:spPr>
        <p:txBody>
          <a:bodyPr anchor="ctr"/>
          <a:lstStyle/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Crime and anti-social behaviour – burglaries, vandalism, graffiti, dog-fouling </a:t>
            </a:r>
            <a:r>
              <a:rPr lang="en-GB" sz="22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etc</a:t>
            </a:r>
            <a:endParaRPr lang="en-GB" sz="2200" dirty="0" smtClean="0">
              <a:solidFill>
                <a:schemeClr val="bg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Lack of sports and leisure facilities, especially 3G football pitch for local clubs</a:t>
            </a: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pic>
        <p:nvPicPr>
          <p:cNvPr id="8194" name="Picture 2" descr="C:\Users\chls09\Pictures\2015-08-22 Temp pics - Aug 2015\Current vertical blinds (3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1" y="1844825"/>
            <a:ext cx="2587581" cy="15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kentsportsnews.com/wp-content/uploads/3G-pit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4" y="3501008"/>
            <a:ext cx="2631738" cy="175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Other issues of concern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872" y="1988840"/>
            <a:ext cx="5328592" cy="4114800"/>
          </a:xfrm>
        </p:spPr>
        <p:txBody>
          <a:bodyPr anchor="ctr"/>
          <a:lstStyle/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Crime and anti-social behaviour – burglaries, vandalism, graffiti, dog-fouling </a:t>
            </a:r>
            <a:r>
              <a:rPr lang="en-GB" sz="22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etc</a:t>
            </a:r>
            <a:endParaRPr lang="en-GB" sz="2200" dirty="0" smtClean="0">
              <a:solidFill>
                <a:schemeClr val="bg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solidFill>
                <a:schemeClr val="bg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solidFill>
                <a:schemeClr val="bg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Lack of sports and leisure facilities, especially 3G football pitch for local clubs</a:t>
            </a: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Traffic congestion, especially Greenlees Road and rat-runs (Johnson Drive, </a:t>
            </a:r>
            <a:r>
              <a:rPr lang="en-GB" sz="2200" dirty="0" err="1" smtClean="0">
                <a:latin typeface="+mj-lt"/>
                <a:cs typeface="Arial" panose="020B0604020202020204" pitchFamily="34" charset="0"/>
              </a:rPr>
              <a:t>Brownside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 Road)</a:t>
            </a: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pic>
        <p:nvPicPr>
          <p:cNvPr id="8194" name="Picture 2" descr="C:\Users\chls09\Pictures\2015-08-22 Temp pics - Aug 2015\Current vertical blinds (3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1" y="1844825"/>
            <a:ext cx="2587581" cy="15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kentsportsnews.com/wp-content/uploads/3G-pit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4" y="3501008"/>
            <a:ext cx="2631738" cy="175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thetimes.co.uk/tto/multimedia/archive/00432/132073424__432501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49" y="5359474"/>
            <a:ext cx="2664296" cy="149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How do people find out what’s happening in Cambuslang?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146896"/>
              </p:ext>
            </p:extLst>
          </p:nvPr>
        </p:nvGraphicFramePr>
        <p:xfrm>
          <a:off x="272480" y="2204864"/>
          <a:ext cx="9217024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31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Looking forward: priorities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1988840"/>
            <a:ext cx="8352928" cy="4114800"/>
          </a:xfrm>
        </p:spPr>
        <p:txBody>
          <a:bodyPr anchor="ctr"/>
          <a:lstStyle/>
          <a:p>
            <a:pPr marL="0" indent="0">
              <a:buNone/>
            </a:pPr>
            <a:r>
              <a:rPr lang="en-GB" sz="2400" dirty="0"/>
              <a:t>Over 1,800 suggestions were made for economic, social and environmental improvements to </a:t>
            </a:r>
            <a:r>
              <a:rPr lang="en-GB" sz="2400" dirty="0" smtClean="0"/>
              <a:t>Cambuslang.</a:t>
            </a:r>
          </a:p>
          <a:p>
            <a:pPr marL="0" indent="0">
              <a:buNone/>
            </a:pPr>
            <a:endParaRPr lang="en-GB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I</a:t>
            </a:r>
            <a:r>
              <a:rPr lang="en-GB" sz="2000" dirty="0" smtClean="0"/>
              <a:t>mprove </a:t>
            </a:r>
            <a:r>
              <a:rPr lang="en-GB" sz="2000" dirty="0"/>
              <a:t>the appearance and attraction of the Main </a:t>
            </a:r>
            <a:r>
              <a:rPr lang="en-GB" sz="2000" dirty="0" smtClean="0"/>
              <a:t>Street.</a:t>
            </a: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r>
              <a:rPr lang="en-GB" sz="2000" dirty="0"/>
              <a:t>I</a:t>
            </a:r>
            <a:r>
              <a:rPr lang="en-GB" sz="2000" dirty="0" smtClean="0"/>
              <a:t>mprove </a:t>
            </a:r>
            <a:r>
              <a:rPr lang="en-GB" sz="2000" dirty="0"/>
              <a:t>and diversify the retail </a:t>
            </a:r>
            <a:r>
              <a:rPr lang="en-GB" sz="2000" dirty="0" smtClean="0"/>
              <a:t>environment.</a:t>
            </a: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r>
              <a:rPr lang="en-GB" sz="2000" dirty="0"/>
              <a:t>A</a:t>
            </a:r>
            <a:r>
              <a:rPr lang="en-GB" sz="2000" dirty="0" smtClean="0"/>
              <a:t>ddress </a:t>
            </a:r>
            <a:r>
              <a:rPr lang="en-GB" sz="2000" dirty="0"/>
              <a:t>public concerns about </a:t>
            </a:r>
            <a:r>
              <a:rPr lang="en-GB" sz="2000" dirty="0" smtClean="0"/>
              <a:t>crime.</a:t>
            </a: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r>
              <a:rPr lang="en-GB" sz="2000" dirty="0"/>
              <a:t>D</a:t>
            </a:r>
            <a:r>
              <a:rPr lang="en-GB" sz="2000" dirty="0" smtClean="0"/>
              <a:t>evelop </a:t>
            </a:r>
            <a:r>
              <a:rPr lang="en-GB" sz="2000" dirty="0"/>
              <a:t>new sports/leisure facilities for different age </a:t>
            </a:r>
            <a:r>
              <a:rPr lang="en-GB" sz="2000" dirty="0" smtClean="0"/>
              <a:t>groups.</a:t>
            </a: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r>
              <a:rPr lang="en-GB" sz="2000" dirty="0"/>
              <a:t>A</a:t>
            </a:r>
            <a:r>
              <a:rPr lang="en-GB" sz="2000" dirty="0" smtClean="0"/>
              <a:t>ddress </a:t>
            </a:r>
            <a:r>
              <a:rPr lang="en-GB" sz="2000" dirty="0"/>
              <a:t>public concerns about traffic </a:t>
            </a:r>
            <a:r>
              <a:rPr lang="en-GB" sz="2000" dirty="0" smtClean="0"/>
              <a:t>congestion.</a:t>
            </a: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r>
              <a:rPr lang="en-GB" sz="2000" dirty="0"/>
              <a:t>I</a:t>
            </a:r>
            <a:r>
              <a:rPr lang="en-GB" sz="2000" dirty="0" smtClean="0"/>
              <a:t>mprove </a:t>
            </a:r>
            <a:r>
              <a:rPr lang="en-GB" sz="2000" dirty="0"/>
              <a:t>the protection and provision of greenspace in the </a:t>
            </a:r>
            <a:r>
              <a:rPr lang="en-GB" sz="2000" dirty="0" smtClean="0"/>
              <a:t>area.</a:t>
            </a: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r>
              <a:rPr lang="en-GB" sz="2000" dirty="0"/>
              <a:t>I</a:t>
            </a:r>
            <a:r>
              <a:rPr lang="en-GB" sz="2000" dirty="0" smtClean="0"/>
              <a:t>ncrease </a:t>
            </a:r>
            <a:r>
              <a:rPr lang="en-GB" sz="2000" dirty="0"/>
              <a:t>community engagement and cohesion.</a:t>
            </a: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8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Looking forward: priorities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909372"/>
              </p:ext>
            </p:extLst>
          </p:nvPr>
        </p:nvGraphicFramePr>
        <p:xfrm>
          <a:off x="416496" y="1891871"/>
          <a:ext cx="9289032" cy="4777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89032"/>
              </a:tblGrid>
              <a:tr h="4777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Priority 1: Improve the appearance and attraction of the Main Street -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relocate or provide shelters for waste bins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provide more flowers and planters in the Main Street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erect welcome signs at the entrances to Cambuslang / Main  Street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introduce a new parking strategy on the Main Street and associated car parks serving the needs of retailers and customers with more time for free parking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ensure cleaner town centre with prompt removal of graffiti and litter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improve appearance of current shops with better and standard/coherent facades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disguise empty shops with artistic facades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create a park-and-ride facility for commuters (also for office workers) away from the Main Street to create more space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reinstate public toilets on/near the Main Street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re-lay pavement with stronger base to reduce maintenance and accidents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develop a new, community-based vision for the layout of the Main Street including a focal point for civic events and recreation of ‘village’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atmosphere</a:t>
                      </a:r>
                      <a:endParaRPr lang="en-GB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8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Looking forward: priorities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247651"/>
              </p:ext>
            </p:extLst>
          </p:nvPr>
        </p:nvGraphicFramePr>
        <p:xfrm>
          <a:off x="704528" y="1988840"/>
          <a:ext cx="8496944" cy="1770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Priority 2: Improve and diversify the retail environment -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address the vacant premises through reduced rates and promotion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restrict any new pubs and takeaways where provision is already extensive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prioritise uses such as family-friendly restaurants, a centrally located supermarket, fresh fruit/vegetable shops, and shoe/clothing shops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614680"/>
              </p:ext>
            </p:extLst>
          </p:nvPr>
        </p:nvGraphicFramePr>
        <p:xfrm>
          <a:off x="704528" y="4005064"/>
          <a:ext cx="8496944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4"/>
              </a:tblGrid>
              <a:tr h="2304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Priority 3: Address public concerns about crime -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re-open police station or create an alternative local and accessible police base within the community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increase police presence and visible patrols, especially in the Main Street in the evenings to reduce anti-social behaviour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consider CCTV on the Main Street to reduce anti-social behaviour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increase control/monitoring of litter and dog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fouling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9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Looking forward: priorities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992180"/>
              </p:ext>
            </p:extLst>
          </p:nvPr>
        </p:nvGraphicFramePr>
        <p:xfrm>
          <a:off x="704528" y="1916832"/>
          <a:ext cx="8496944" cy="2085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4"/>
              </a:tblGrid>
              <a:tr h="1944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Priority 4: Develop new sports/leisure facilities -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provide soft-play centre and play areas for young children in town centre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provide new sports facilities serving the centre and east of Cambuslang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create a 3G football pitch for local clubs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expand Universal Connections to provide more facilities/activities for teenagers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93868"/>
              </p:ext>
            </p:extLst>
          </p:nvPr>
        </p:nvGraphicFramePr>
        <p:xfrm>
          <a:off x="704528" y="4149080"/>
          <a:ext cx="8496944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4"/>
              </a:tblGrid>
              <a:tr h="2520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Priority 5: Address public concern about traffic congestion -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restrict traffic flows and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reduce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traffic speed on Greenlees Road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establish traffic calming measures to reduce rat-run traffic in Johnson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Dr/Croft Rd, 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Brownside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Rd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(especially at </a:t>
                      </a: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W.Coats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School) and Stewarton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Dr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review layout of pedestrian crossings at Main Street junctions with West Coats Road and Greenlees Road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review layout of crossing at the centre of the Main Street (as part of long-term planning of new Main Street layout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9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Looking forward: priorities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46"/>
              </p:ext>
            </p:extLst>
          </p:nvPr>
        </p:nvGraphicFramePr>
        <p:xfrm>
          <a:off x="704528" y="2060848"/>
          <a:ext cx="8496944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Priority 6: Improve greenspace in the area -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preserve the greenspace from development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increase provision of parks and greenspace in new areas of housing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develop other parks to the standard of Cambuslang Park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36685"/>
              </p:ext>
            </p:extLst>
          </p:nvPr>
        </p:nvGraphicFramePr>
        <p:xfrm>
          <a:off x="704528" y="3933056"/>
          <a:ext cx="8496944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4"/>
              </a:tblGrid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Priority 7: Increase community engagement and cohesion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 -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involve community more in decisions made about the area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organise more gala days and public events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develop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better community facilities such as a community cinema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602538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Are people willing to get </a:t>
            </a:r>
            <a:br>
              <a:rPr lang="en-GB" dirty="0" smtClean="0">
                <a:latin typeface="+mj-lt"/>
              </a:rPr>
            </a:br>
            <a:r>
              <a:rPr lang="en-GB" dirty="0" smtClean="0">
                <a:latin typeface="+mj-lt"/>
              </a:rPr>
              <a:t>involved?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119441"/>
              </p:ext>
            </p:extLst>
          </p:nvPr>
        </p:nvGraphicFramePr>
        <p:xfrm>
          <a:off x="416496" y="1988840"/>
          <a:ext cx="9001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62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Where do we go from here?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1988840"/>
            <a:ext cx="8352928" cy="4114800"/>
          </a:xfrm>
        </p:spPr>
        <p:txBody>
          <a:bodyPr anchor="ctr"/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Develop </a:t>
            </a:r>
            <a:r>
              <a:rPr lang="en-GB" sz="2400" dirty="0"/>
              <a:t>the priorities for change into </a:t>
            </a:r>
            <a:r>
              <a:rPr lang="en-GB" sz="2400" dirty="0" smtClean="0"/>
              <a:t>a new </a:t>
            </a:r>
            <a:r>
              <a:rPr lang="en-GB" sz="2400" b="1" dirty="0"/>
              <a:t>Community Strategy</a:t>
            </a:r>
            <a:r>
              <a:rPr lang="en-GB" sz="2400" dirty="0"/>
              <a:t> </a:t>
            </a:r>
            <a:r>
              <a:rPr lang="en-GB" sz="2400" dirty="0" smtClean="0"/>
              <a:t>- which </a:t>
            </a:r>
            <a:r>
              <a:rPr lang="en-GB" sz="2400" dirty="0"/>
              <a:t>is practical and </a:t>
            </a:r>
            <a:r>
              <a:rPr lang="en-GB" sz="2400" dirty="0" smtClean="0"/>
              <a:t>feasible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400" dirty="0"/>
              <a:t>B</a:t>
            </a:r>
            <a:r>
              <a:rPr lang="en-GB" sz="2400" dirty="0" smtClean="0"/>
              <a:t>egin </a:t>
            </a:r>
            <a:r>
              <a:rPr lang="en-GB" sz="2400" dirty="0"/>
              <a:t>with a </a:t>
            </a:r>
            <a:r>
              <a:rPr lang="en-GB" sz="2400" b="1" dirty="0"/>
              <a:t>vision for </a:t>
            </a:r>
            <a:r>
              <a:rPr lang="en-GB" sz="2400" b="1" dirty="0" smtClean="0"/>
              <a:t>Cambuslang </a:t>
            </a:r>
            <a:r>
              <a:rPr lang="en-GB" sz="2400" dirty="0"/>
              <a:t>that commands support from across the community </a:t>
            </a:r>
            <a:endParaRPr lang="en-GB" sz="2400" dirty="0" smtClean="0"/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400" dirty="0" smtClean="0"/>
              <a:t>Identify </a:t>
            </a:r>
            <a:r>
              <a:rPr lang="en-GB" sz="2400" dirty="0"/>
              <a:t>a series of </a:t>
            </a:r>
            <a:r>
              <a:rPr lang="en-GB" sz="2400" b="1" dirty="0"/>
              <a:t>actions </a:t>
            </a:r>
            <a:r>
              <a:rPr lang="en-GB" sz="2400" b="1" dirty="0" smtClean="0"/>
              <a:t>and projects </a:t>
            </a:r>
            <a:r>
              <a:rPr lang="en-GB" sz="2400" dirty="0" smtClean="0"/>
              <a:t>over </a:t>
            </a:r>
            <a:r>
              <a:rPr lang="en-GB" sz="2400" dirty="0"/>
              <a:t>the short, medium and long terms that can translate the vision into </a:t>
            </a:r>
            <a:r>
              <a:rPr lang="en-GB" sz="2400" dirty="0" smtClean="0"/>
              <a:t>practice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400" dirty="0" smtClean="0"/>
              <a:t>CCC propose to create a </a:t>
            </a:r>
            <a:r>
              <a:rPr lang="en-GB" sz="2400" b="1" dirty="0" smtClean="0"/>
              <a:t>partnership</a:t>
            </a:r>
            <a:r>
              <a:rPr lang="en-GB" sz="2400" dirty="0" smtClean="0"/>
              <a:t> with SLC, other public bodies, clubs, churches, associations, the business and voluntary sectors, and the wider community. </a:t>
            </a:r>
            <a:endParaRPr lang="en-GB" sz="22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1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Who responded to the survey?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728367"/>
              </p:ext>
            </p:extLst>
          </p:nvPr>
        </p:nvGraphicFramePr>
        <p:xfrm>
          <a:off x="632520" y="2636912"/>
          <a:ext cx="38884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0592" y="328498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n-lt"/>
              </a:rPr>
              <a:t>Male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49533"/>
              </p:ext>
            </p:extLst>
          </p:nvPr>
        </p:nvGraphicFramePr>
        <p:xfrm>
          <a:off x="4592960" y="2636912"/>
          <a:ext cx="432048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5034" y="1830243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n-lt"/>
              </a:rPr>
              <a:t>1,090 respondents – breakdown by gender and age</a:t>
            </a:r>
            <a:endParaRPr lang="en-GB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3120" y="485487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n-lt"/>
              </a:rPr>
              <a:t>17-65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27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Where do we go from here?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1988840"/>
            <a:ext cx="8640960" cy="4114800"/>
          </a:xfrm>
        </p:spPr>
        <p:txBody>
          <a:bodyPr anchor="ctr"/>
          <a:lstStyle/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Scottish Government has a new Town Centre Action Plan:</a:t>
            </a:r>
          </a:p>
          <a:p>
            <a:pPr marL="0" indent="0" algn="ctr">
              <a:buNone/>
            </a:pPr>
            <a:r>
              <a:rPr lang="en-GB" sz="2200" i="1" dirty="0" smtClean="0">
                <a:latin typeface="+mj-lt"/>
                <a:cs typeface="Arial" panose="020B0604020202020204" pitchFamily="34" charset="0"/>
              </a:rPr>
              <a:t> “we </a:t>
            </a:r>
            <a:r>
              <a:rPr lang="en-GB" sz="2200" i="1" dirty="0">
                <a:latin typeface="+mj-lt"/>
                <a:cs typeface="Arial" panose="020B0604020202020204" pitchFamily="34" charset="0"/>
              </a:rPr>
              <a:t>want to take every measure possible to </a:t>
            </a:r>
            <a:r>
              <a:rPr lang="en-GB" sz="2200" i="1" dirty="0" smtClean="0">
                <a:latin typeface="+mj-lt"/>
                <a:cs typeface="Arial" panose="020B0604020202020204" pitchFamily="34" charset="0"/>
              </a:rPr>
              <a:t>ensure that </a:t>
            </a:r>
            <a:r>
              <a:rPr lang="en-GB" sz="2200" i="1" dirty="0">
                <a:latin typeface="+mj-lt"/>
                <a:cs typeface="Arial" panose="020B0604020202020204" pitchFamily="34" charset="0"/>
              </a:rPr>
              <a:t>our town centres are vibrant places</a:t>
            </a:r>
            <a:r>
              <a:rPr lang="en-GB" sz="2200" i="1" dirty="0" smtClean="0">
                <a:latin typeface="+mj-lt"/>
                <a:cs typeface="Arial" panose="020B0604020202020204" pitchFamily="34" charset="0"/>
              </a:rPr>
              <a:t>”</a:t>
            </a:r>
          </a:p>
          <a:p>
            <a:pPr marL="0" indent="0">
              <a:buNone/>
            </a:pPr>
            <a:endParaRPr lang="en-GB" sz="1000" i="1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Funding is available from a range of sources for town centre regeneration, e.g.</a:t>
            </a:r>
          </a:p>
          <a:p>
            <a:r>
              <a:rPr lang="en-GB" sz="2000" dirty="0" smtClean="0">
                <a:latin typeface="+mj-lt"/>
                <a:cs typeface="Arial" panose="020B0604020202020204" pitchFamily="34" charset="0"/>
              </a:rPr>
              <a:t>community projects to change first impressions</a:t>
            </a:r>
          </a:p>
          <a:p>
            <a:r>
              <a:rPr lang="en-GB" sz="2000" dirty="0" smtClean="0">
                <a:latin typeface="+mj-lt"/>
                <a:cs typeface="Arial" panose="020B0604020202020204" pitchFamily="34" charset="0"/>
              </a:rPr>
              <a:t>regeneration fund for large-scale capital investments</a:t>
            </a:r>
          </a:p>
          <a:p>
            <a:r>
              <a:rPr lang="en-GB" sz="2000" dirty="0">
                <a:latin typeface="+mj-lt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+mj-lt"/>
                <a:cs typeface="Arial" panose="020B0604020202020204" pitchFamily="34" charset="0"/>
              </a:rPr>
              <a:t>usiness improvement districts</a:t>
            </a:r>
          </a:p>
          <a:p>
            <a:r>
              <a:rPr lang="en-GB" sz="2000" dirty="0">
                <a:latin typeface="+mj-lt"/>
                <a:cs typeface="Arial" panose="020B0604020202020204" pitchFamily="34" charset="0"/>
              </a:rPr>
              <a:t>s</a:t>
            </a:r>
            <a:r>
              <a:rPr lang="en-GB" sz="2000" dirty="0" smtClean="0">
                <a:latin typeface="+mj-lt"/>
                <a:cs typeface="Arial" panose="020B0604020202020204" pitchFamily="34" charset="0"/>
              </a:rPr>
              <a:t>pecialist advice on regeneration</a:t>
            </a:r>
          </a:p>
          <a:p>
            <a:pPr marL="0" indent="0">
              <a:buNone/>
            </a:pPr>
            <a:endParaRPr lang="en-GB" sz="10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Scottish Government also wants local communities to be involved (Community Empowerment Scotland Act 2015)</a:t>
            </a: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i="1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1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Where do we go from here?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1988840"/>
            <a:ext cx="8352928" cy="4114800"/>
          </a:xfrm>
        </p:spPr>
        <p:txBody>
          <a:bodyPr anchor="ctr"/>
          <a:lstStyle/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Cambuslang Community Council has already applied for £130,000 under the Town Centre Communities Capital Fund for Main Street improvements</a:t>
            </a:r>
          </a:p>
          <a:p>
            <a:r>
              <a:rPr lang="en-GB" sz="2000" dirty="0">
                <a:latin typeface="+mj-lt"/>
                <a:cs typeface="Arial" panose="020B0604020202020204" pitchFamily="34" charset="0"/>
              </a:rPr>
              <a:t>p</a:t>
            </a:r>
            <a:r>
              <a:rPr lang="en-GB" sz="2000" dirty="0" smtClean="0">
                <a:latin typeface="+mj-lt"/>
                <a:cs typeface="Arial" panose="020B0604020202020204" pitchFamily="34" charset="0"/>
              </a:rPr>
              <a:t>lanting – street planters, hanging baskets, barrier baskets</a:t>
            </a:r>
          </a:p>
          <a:p>
            <a:r>
              <a:rPr lang="en-GB" sz="2000" dirty="0" smtClean="0">
                <a:latin typeface="+mj-lt"/>
                <a:cs typeface="Arial" panose="020B0604020202020204" pitchFamily="34" charset="0"/>
              </a:rPr>
              <a:t>shelters for waste bins</a:t>
            </a:r>
          </a:p>
          <a:p>
            <a:r>
              <a:rPr lang="en-GB" sz="2000" dirty="0" smtClean="0">
                <a:latin typeface="+mj-lt"/>
                <a:cs typeface="Arial" panose="020B0604020202020204" pitchFamily="34" charset="0"/>
              </a:rPr>
              <a:t>repainting of railings and shutters</a:t>
            </a:r>
          </a:p>
          <a:p>
            <a:r>
              <a:rPr lang="en-GB" sz="2000" dirty="0" smtClean="0">
                <a:latin typeface="+mj-lt"/>
                <a:cs typeface="Arial" panose="020B0604020202020204" pitchFamily="34" charset="0"/>
              </a:rPr>
              <a:t>false facades for vacant units</a:t>
            </a:r>
          </a:p>
          <a:p>
            <a:r>
              <a:rPr lang="en-GB" sz="2000" dirty="0" smtClean="0">
                <a:latin typeface="+mj-lt"/>
                <a:cs typeface="Arial" panose="020B0604020202020204" pitchFamily="34" charset="0"/>
              </a:rPr>
              <a:t>welcome signs</a:t>
            </a:r>
          </a:p>
          <a:p>
            <a:pPr marL="0" indent="0">
              <a:buNone/>
            </a:pPr>
            <a:endParaRPr lang="en-GB" sz="10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Other projects</a:t>
            </a:r>
          </a:p>
          <a:p>
            <a:r>
              <a:rPr lang="en-GB" sz="2000" dirty="0" smtClean="0">
                <a:latin typeface="+mj-lt"/>
                <a:cs typeface="Arial" panose="020B0604020202020204" pitchFamily="34" charset="0"/>
              </a:rPr>
              <a:t>National Cycle Centre project for Cambuslang</a:t>
            </a:r>
          </a:p>
          <a:p>
            <a:r>
              <a:rPr lang="en-GB" sz="2000" dirty="0" smtClean="0">
                <a:latin typeface="+mj-lt"/>
                <a:cs typeface="Arial" panose="020B0604020202020204" pitchFamily="34" charset="0"/>
              </a:rPr>
              <a:t>New cycle path and walkway along the Clyde</a:t>
            </a:r>
          </a:p>
          <a:p>
            <a:r>
              <a:rPr lang="en-GB" sz="2000" dirty="0" smtClean="0">
                <a:latin typeface="+mj-lt"/>
                <a:cs typeface="Arial" panose="020B0604020202020204" pitchFamily="34" charset="0"/>
              </a:rPr>
              <a:t>Cambuslang Green Network – green streets linking the parks</a:t>
            </a: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i="1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0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Questions for discussion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1988840"/>
            <a:ext cx="8352928" cy="4114800"/>
          </a:xfrm>
        </p:spPr>
        <p:txBody>
          <a:bodyPr anchor="ctr"/>
          <a:lstStyle/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  <a:cs typeface="Arial" panose="020B0604020202020204" pitchFamily="34" charset="0"/>
              </a:rPr>
              <a:t>What do you think of the findings of the survey?</a:t>
            </a:r>
          </a:p>
          <a:p>
            <a:r>
              <a:rPr lang="en-GB" sz="2200" dirty="0">
                <a:latin typeface="+mj-lt"/>
                <a:cs typeface="Arial" panose="020B0604020202020204" pitchFamily="34" charset="0"/>
              </a:rPr>
              <a:t>a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re there any surprises?</a:t>
            </a:r>
          </a:p>
          <a:p>
            <a:r>
              <a:rPr lang="en-GB" sz="2200" dirty="0">
                <a:latin typeface="+mj-lt"/>
                <a:cs typeface="Arial" panose="020B0604020202020204" pitchFamily="34" charset="0"/>
              </a:rPr>
              <a:t>i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s anything missing?</a:t>
            </a: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  <a:cs typeface="Arial" panose="020B0604020202020204" pitchFamily="34" charset="0"/>
              </a:rPr>
              <a:t>What do you think of the proposal to develop </a:t>
            </a:r>
            <a:r>
              <a:rPr lang="en-GB" smtClean="0">
                <a:latin typeface="+mj-lt"/>
                <a:cs typeface="Arial" panose="020B0604020202020204" pitchFamily="34" charset="0"/>
              </a:rPr>
              <a:t>a </a:t>
            </a:r>
            <a:r>
              <a:rPr lang="en-GB" smtClean="0">
                <a:latin typeface="+mj-lt"/>
                <a:cs typeface="Arial" panose="020B0604020202020204" pitchFamily="34" charset="0"/>
              </a:rPr>
              <a:t>new Community </a:t>
            </a:r>
            <a:r>
              <a:rPr lang="en-GB" dirty="0" smtClean="0">
                <a:latin typeface="+mj-lt"/>
                <a:cs typeface="Arial" panose="020B0604020202020204" pitchFamily="34" charset="0"/>
              </a:rPr>
              <a:t>Strategy?</a:t>
            </a:r>
            <a:endParaRPr lang="en-GB" dirty="0" smtClean="0">
              <a:latin typeface="+mj-lt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+mj-lt"/>
                <a:cs typeface="Arial" panose="020B0604020202020204" pitchFamily="34" charset="0"/>
              </a:rPr>
              <a:t>what should be the priorities?</a:t>
            </a:r>
          </a:p>
          <a:p>
            <a:r>
              <a:rPr lang="en-GB" sz="2200" dirty="0" smtClean="0">
                <a:latin typeface="+mj-lt"/>
                <a:cs typeface="Arial" panose="020B0604020202020204" pitchFamily="34" charset="0"/>
              </a:rPr>
              <a:t>how can we make sure it is community based?</a:t>
            </a:r>
          </a:p>
          <a:p>
            <a:r>
              <a:rPr lang="en-GB" sz="2200" dirty="0" smtClean="0">
                <a:latin typeface="+mj-lt"/>
                <a:cs typeface="Arial" panose="020B0604020202020204" pitchFamily="34" charset="0"/>
              </a:rPr>
              <a:t>are you interested in being involved?</a:t>
            </a: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i="1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4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 algn="ctr">
              <a:buNone/>
            </a:pPr>
            <a:endParaRPr lang="en-GB" sz="4400" dirty="0" smtClean="0"/>
          </a:p>
          <a:p>
            <a:pPr marL="0" indent="0" algn="ctr">
              <a:buNone/>
            </a:pPr>
            <a:r>
              <a:rPr lang="en-GB" sz="4400" dirty="0" smtClean="0"/>
              <a:t>Thank you !</a:t>
            </a:r>
            <a:endParaRPr lang="en-GB" sz="4400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3200" dirty="0" smtClean="0"/>
              <a:t>Cambuslang Community Council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5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What do people like about Cambuslang?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847531"/>
              </p:ext>
            </p:extLst>
          </p:nvPr>
        </p:nvGraphicFramePr>
        <p:xfrm>
          <a:off x="200472" y="2276872"/>
          <a:ext cx="936104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27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Cambuslang – a friendly town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AutoShape 2" descr="Image result for old people tal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old people talk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http://www.ageuk.org.uk/Global/440x210_four-older-people-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34" y="2063498"/>
            <a:ext cx="3615206" cy="186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6304" y="2060848"/>
            <a:ext cx="48491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Cambuslang has strong community networks</a:t>
            </a:r>
          </a:p>
          <a:p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 smtClean="0">
                <a:latin typeface="+mn-lt"/>
              </a:rPr>
              <a:t>Almost </a:t>
            </a:r>
            <a:r>
              <a:rPr lang="en-GB" dirty="0">
                <a:latin typeface="+mn-lt"/>
              </a:rPr>
              <a:t>half of </a:t>
            </a:r>
            <a:r>
              <a:rPr lang="en-GB" dirty="0" smtClean="0">
                <a:latin typeface="+mn-lt"/>
              </a:rPr>
              <a:t>respondents </a:t>
            </a:r>
            <a:r>
              <a:rPr lang="en-GB" dirty="0">
                <a:latin typeface="+mn-lt"/>
              </a:rPr>
              <a:t>are involved in clubs, church groups or </a:t>
            </a:r>
            <a:r>
              <a:rPr lang="en-GB" dirty="0" smtClean="0">
                <a:latin typeface="+mn-lt"/>
              </a:rPr>
              <a:t>associations</a:t>
            </a:r>
            <a:endParaRPr lang="en-GB" dirty="0">
              <a:latin typeface="+mn-lt"/>
            </a:endParaRPr>
          </a:p>
          <a:p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i="1" dirty="0" smtClean="0">
                <a:latin typeface="Trebuchet MS" panose="020B0603020202020204" pitchFamily="34" charset="0"/>
              </a:rPr>
              <a:t>“Cambuslang </a:t>
            </a:r>
            <a:r>
              <a:rPr lang="en-GB" i="1" dirty="0">
                <a:latin typeface="Trebuchet MS" panose="020B0603020202020204" pitchFamily="34" charset="0"/>
              </a:rPr>
              <a:t>people are friendly - everyone in the old community knows their neighbours and looks out for each other</a:t>
            </a:r>
            <a:r>
              <a:rPr lang="en-GB" i="1" dirty="0" smtClean="0">
                <a:latin typeface="Trebuchet MS" panose="020B0603020202020204" pitchFamily="34" charset="0"/>
              </a:rPr>
              <a:t>.”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9" name="AutoShape 8" descr="Image result for leap cambusla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2" name="Picture 10" descr="http://i1.dailyrecord.co.uk/incoming/article5183530.ece/ALTERNATES/s615b/le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074534"/>
            <a:ext cx="3609765" cy="217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9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How long have people lived in Cambuslang?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457942"/>
              </p:ext>
            </p:extLst>
          </p:nvPr>
        </p:nvGraphicFramePr>
        <p:xfrm>
          <a:off x="344488" y="2276872"/>
          <a:ext cx="9073008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22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Accessibility is good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984" y="2011909"/>
            <a:ext cx="4752528" cy="792088"/>
          </a:xfrm>
        </p:spPr>
        <p:txBody>
          <a:bodyPr anchor="ctr"/>
          <a:lstStyle/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>
                <a:latin typeface="+mj-lt"/>
              </a:rPr>
              <a:t>Good </a:t>
            </a:r>
            <a:r>
              <a:rPr lang="en-GB" sz="2400" dirty="0">
                <a:latin typeface="+mj-lt"/>
              </a:rPr>
              <a:t>transport </a:t>
            </a:r>
            <a:r>
              <a:rPr lang="en-GB" sz="2400" dirty="0" smtClean="0">
                <a:latin typeface="+mj-lt"/>
              </a:rPr>
              <a:t>connections:</a:t>
            </a:r>
          </a:p>
          <a:p>
            <a:pPr lvl="1"/>
            <a:r>
              <a:rPr lang="en-GB" dirty="0" smtClean="0">
                <a:latin typeface="+mj-lt"/>
              </a:rPr>
              <a:t>two stations</a:t>
            </a:r>
          </a:p>
          <a:p>
            <a:pPr lvl="1"/>
            <a:r>
              <a:rPr lang="en-GB" dirty="0" smtClean="0">
                <a:latin typeface="+mj-lt"/>
              </a:rPr>
              <a:t>frequent </a:t>
            </a:r>
            <a:r>
              <a:rPr lang="en-GB" dirty="0">
                <a:latin typeface="+mj-lt"/>
              </a:rPr>
              <a:t>rail </a:t>
            </a:r>
            <a:r>
              <a:rPr lang="en-GB" dirty="0" smtClean="0">
                <a:latin typeface="+mj-lt"/>
              </a:rPr>
              <a:t>services</a:t>
            </a:r>
          </a:p>
          <a:p>
            <a:pPr lvl="1"/>
            <a:r>
              <a:rPr lang="en-GB" dirty="0" smtClean="0">
                <a:latin typeface="+mj-lt"/>
              </a:rPr>
              <a:t>several </a:t>
            </a:r>
            <a:r>
              <a:rPr lang="en-GB" dirty="0">
                <a:latin typeface="+mj-lt"/>
              </a:rPr>
              <a:t>bus </a:t>
            </a:r>
            <a:r>
              <a:rPr lang="en-GB" dirty="0" smtClean="0">
                <a:latin typeface="+mj-lt"/>
              </a:rPr>
              <a:t>services</a:t>
            </a:r>
          </a:p>
          <a:p>
            <a:pPr lvl="1"/>
            <a:r>
              <a:rPr lang="en-GB" dirty="0" smtClean="0">
                <a:latin typeface="+mj-lt"/>
              </a:rPr>
              <a:t>proximity </a:t>
            </a:r>
            <a:r>
              <a:rPr lang="en-GB" dirty="0">
                <a:latin typeface="+mj-lt"/>
              </a:rPr>
              <a:t>to the M74 </a:t>
            </a:r>
            <a:endParaRPr lang="en-GB" dirty="0" smtClean="0">
              <a:latin typeface="+mj-lt"/>
            </a:endParaRPr>
          </a:p>
          <a:p>
            <a:pPr marL="57150" indent="0">
              <a:buNone/>
            </a:pPr>
            <a:r>
              <a:rPr lang="en-GB" sz="2400" dirty="0" smtClean="0">
                <a:latin typeface="+mj-lt"/>
                <a:cs typeface="Arial" panose="020B0604020202020204" pitchFamily="34" charset="0"/>
              </a:rPr>
              <a:t>But…</a:t>
            </a:r>
          </a:p>
          <a:p>
            <a:pPr marL="800100" lvl="1"/>
            <a:r>
              <a:rPr lang="en-GB" dirty="0" smtClean="0">
                <a:latin typeface="+mj-lt"/>
                <a:cs typeface="Arial" panose="020B0604020202020204" pitchFamily="34" charset="0"/>
              </a:rPr>
              <a:t>there are problems with services to EK</a:t>
            </a:r>
          </a:p>
          <a:p>
            <a:pPr marL="800100" lvl="1"/>
            <a:r>
              <a:rPr lang="en-GB" dirty="0" smtClean="0">
                <a:latin typeface="+mj-lt"/>
                <a:cs typeface="Arial" panose="020B0604020202020204" pitchFamily="34" charset="0"/>
              </a:rPr>
              <a:t>also from Newton, Whitlawburn to town centre</a:t>
            </a: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0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5" name="Picture 2" descr="C:\Users\chls09\Desktop\Personal files\CCC\CCC website\Cambuslang photos GLawson\2.St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0" y="2204864"/>
            <a:ext cx="4243040" cy="282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0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Green environment is valued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984" y="2011909"/>
            <a:ext cx="5097016" cy="792088"/>
          </a:xfrm>
        </p:spPr>
        <p:txBody>
          <a:bodyPr anchor="ctr"/>
          <a:lstStyle/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0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7170" name="Picture 2" descr="C:\Users\chls09\Desktop\Personal files\CCC\CCC website\Cambuslang photos GLawson\9.Cambuslang_P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908310"/>
            <a:ext cx="3167777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hls09\Desktop\Personal files\CCC\CCC website\Cambuslang photos GLawson\15.River_Cly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1908310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SC012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6" y="1908310"/>
            <a:ext cx="2804158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472" y="4230784"/>
            <a:ext cx="9505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Praise for the parks and the efforts to improve them….</a:t>
            </a:r>
          </a:p>
          <a:p>
            <a:r>
              <a:rPr lang="en-GB" dirty="0" smtClean="0">
                <a:latin typeface="Trebuchet MS" panose="020B0603020202020204" pitchFamily="34" charset="0"/>
              </a:rPr>
              <a:t>…but concern over threats to greenspace from development </a:t>
            </a:r>
          </a:p>
          <a:p>
            <a:endParaRPr lang="en-GB" i="1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533400"/>
            <a:ext cx="8420100" cy="12192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Green environment is valued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984" y="2011909"/>
            <a:ext cx="5097016" cy="792088"/>
          </a:xfrm>
        </p:spPr>
        <p:txBody>
          <a:bodyPr anchor="ctr"/>
          <a:lstStyle/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0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2950" y="6324600"/>
            <a:ext cx="825500" cy="304800"/>
          </a:xfrm>
        </p:spPr>
        <p:txBody>
          <a:bodyPr/>
          <a:lstStyle/>
          <a:p>
            <a:pPr>
              <a:defRPr/>
            </a:pPr>
            <a:fld id="{0FD9146A-7E4E-4FFF-8390-C3ED6B2C3E52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7170" name="Picture 2" descr="C:\Users\chls09\Desktop\Personal files\CCC\CCC website\Cambuslang photos GLawson\9.Cambuslang_P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908310"/>
            <a:ext cx="3167777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hls09\Desktop\Personal files\CCC\CCC website\Cambuslang photos GLawson\15.River_Cly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1908310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SC012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6" y="1908310"/>
            <a:ext cx="2804158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472" y="4230784"/>
            <a:ext cx="9505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rPr>
              <a:t>Praise for the parks and the efforts to improve them….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rPr>
              <a:t>…but concern over threats to greenspace from development </a:t>
            </a:r>
          </a:p>
          <a:p>
            <a:endParaRPr lang="en-GB" i="1" dirty="0" smtClean="0">
              <a:latin typeface="Trebuchet MS" panose="020B0603020202020204" pitchFamily="34" charset="0"/>
            </a:endParaRPr>
          </a:p>
          <a:p>
            <a:r>
              <a:rPr lang="en-GB" i="1" dirty="0" smtClean="0">
                <a:latin typeface="Trebuchet MS" panose="020B0603020202020204" pitchFamily="34" charset="0"/>
              </a:rPr>
              <a:t>“Parks </a:t>
            </a:r>
            <a:r>
              <a:rPr lang="en-GB" i="1" dirty="0">
                <a:latin typeface="Trebuchet MS" panose="020B0603020202020204" pitchFamily="34" charset="0"/>
              </a:rPr>
              <a:t>are crucial but always are an afterthought by councils and developers.  And it is left to well-meaning people in the community giving their time </a:t>
            </a:r>
            <a:r>
              <a:rPr lang="en-GB" i="1" dirty="0" smtClean="0">
                <a:latin typeface="Trebuchet MS" panose="020B0603020202020204" pitchFamily="34" charset="0"/>
              </a:rPr>
              <a:t>to </a:t>
            </a:r>
            <a:r>
              <a:rPr lang="en-GB" i="1" dirty="0">
                <a:latin typeface="Trebuchet MS" panose="020B0603020202020204" pitchFamily="34" charset="0"/>
              </a:rPr>
              <a:t>maintain those dear green spaces.” 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RC">
  <a:themeElements>
    <a:clrScheme name="1_EPRC standard trebuchet colou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PRC standard trebuchet colou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EPRC standard trebuchet colou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RC standard trebuchet colou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RC standard trebuchet colou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RC standard trebuchet colou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RC standard trebuchet colou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RC standard trebuchet colou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RC standard trebuchet colou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EPRC</Template>
  <TotalTime>6041</TotalTime>
  <Words>1705</Words>
  <Application>Microsoft Office PowerPoint</Application>
  <PresentationFormat>A4 Paper (210x297 mm)</PresentationFormat>
  <Paragraphs>342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EPRC</vt:lpstr>
      <vt:lpstr>   </vt:lpstr>
      <vt:lpstr>Why did we carry out the  survey?</vt:lpstr>
      <vt:lpstr>Who responded to the survey?</vt:lpstr>
      <vt:lpstr>What do people like about Cambuslang?</vt:lpstr>
      <vt:lpstr>Cambuslang – a friendly town</vt:lpstr>
      <vt:lpstr>How long have people lived in Cambuslang?</vt:lpstr>
      <vt:lpstr>Accessibility is good</vt:lpstr>
      <vt:lpstr>Green environment is valued</vt:lpstr>
      <vt:lpstr>Green environment is valued</vt:lpstr>
      <vt:lpstr>What do people not like about Cambuslang?</vt:lpstr>
      <vt:lpstr>Main Street layout is ‘a mistake’</vt:lpstr>
      <vt:lpstr>Main Street layout is ‘a mistake’</vt:lpstr>
      <vt:lpstr>Parking – a ‘huge problem’</vt:lpstr>
      <vt:lpstr>Parking – a ‘huge problem’</vt:lpstr>
      <vt:lpstr>Shopping environment is ‘poor’</vt:lpstr>
      <vt:lpstr>Retail environment is ‘poor’</vt:lpstr>
      <vt:lpstr>Unsightly waste bins</vt:lpstr>
      <vt:lpstr>Unsightly waste bins</vt:lpstr>
      <vt:lpstr>Other issues of concern</vt:lpstr>
      <vt:lpstr>Other issues of concern</vt:lpstr>
      <vt:lpstr>Other issues of concern</vt:lpstr>
      <vt:lpstr>How do people find out what’s happening in Cambuslang?</vt:lpstr>
      <vt:lpstr>Looking forward: priorities</vt:lpstr>
      <vt:lpstr>Looking forward: priorities</vt:lpstr>
      <vt:lpstr>Looking forward: priorities</vt:lpstr>
      <vt:lpstr>Looking forward: priorities</vt:lpstr>
      <vt:lpstr>Looking forward: priorities</vt:lpstr>
      <vt:lpstr>Are people willing to get  involved?</vt:lpstr>
      <vt:lpstr>Where do we go from here?</vt:lpstr>
      <vt:lpstr>Where do we go from here?</vt:lpstr>
      <vt:lpstr>Where do we go from here?</vt:lpstr>
      <vt:lpstr>Questions for discussion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uos</dc:creator>
  <cp:lastModifiedBy>Temp</cp:lastModifiedBy>
  <cp:revision>231</cp:revision>
  <cp:lastPrinted>2014-09-02T14:11:18Z</cp:lastPrinted>
  <dcterms:created xsi:type="dcterms:W3CDTF">2014-01-21T07:04:34Z</dcterms:created>
  <dcterms:modified xsi:type="dcterms:W3CDTF">2015-10-07T21:48:17Z</dcterms:modified>
</cp:coreProperties>
</file>